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Montserrat"/>
      <p:regular r:id="rId27"/>
      <p:bold r:id="rId28"/>
      <p:italic r:id="rId29"/>
      <p:boldItalic r:id="rId30"/>
    </p:embeddedFont>
    <p:embeddedFont>
      <p:font typeface="Century Schoolbook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enturySchoolbook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7.xml"/><Relationship Id="rId33" Type="http://schemas.openxmlformats.org/officeDocument/2006/relationships/font" Target="fonts/CenturySchoolbook-italic.fntdata"/><Relationship Id="rId10" Type="http://schemas.openxmlformats.org/officeDocument/2006/relationships/slide" Target="slides/slide6.xml"/><Relationship Id="rId32" Type="http://schemas.openxmlformats.org/officeDocument/2006/relationships/font" Target="fonts/CenturySchoolbook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CenturySchoolbook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fce1e1fab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3fce1e1fa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fce1e1fab_0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3fce1e1fab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fce1e1fab_0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3fce1e1fa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fce1e1fab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3fce1e1fa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fce1e1fab_0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3fce1e1fa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fce1e1fab_0_1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3fce1e1fab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02b028474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402b02847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02b028474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402b02847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02b028474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402b02847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02b028474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02b02847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06d787967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406d78796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fce1e1fab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g3fce1e1fa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fce1e1fab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3fce1e1fa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ce1e1fab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3fce1e1fa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ce1e1fab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3fce1e1fa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fce1e1fab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fce1e1fa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2" type="sldNum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/>
          <p:nvPr>
            <p:ph type="title"/>
          </p:nvPr>
        </p:nvSpPr>
        <p:spPr>
          <a:xfrm>
            <a:off x="609600" y="27305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 b="0" i="0" sz="30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" name="Google Shape;42;p11"/>
          <p:cNvSpPr txBox="1"/>
          <p:nvPr>
            <p:ph idx="10" type="dt"/>
          </p:nvPr>
        </p:nvSpPr>
        <p:spPr>
          <a:xfrm rot="5400000">
            <a:off x="10454611" y="1017934"/>
            <a:ext cx="2011800" cy="5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entury Schoolbook"/>
              <a:buNone/>
              <a:defRPr b="0" i="0" sz="12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 rot="5400000">
            <a:off x="9853685" y="3676318"/>
            <a:ext cx="3200400" cy="4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entury Schoolbook"/>
              <a:buNone/>
              <a:defRPr b="0" i="0" sz="12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Schoolbook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10838685" y="5734050"/>
            <a:ext cx="8128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entury Schoolbook"/>
              <a:buNone/>
              <a:defRPr b="1" i="0" sz="1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609600" y="2362200"/>
            <a:ext cx="4876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528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•"/>
              <a:defRPr b="0" i="0" sz="24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335280" lvl="1" marL="914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-29718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-29718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-297688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b="0" i="0" sz="16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-281939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b="0" i="0" sz="14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46" name="Google Shape;46;p11"/>
          <p:cNvSpPr txBox="1"/>
          <p:nvPr>
            <p:ph idx="2" type="body"/>
          </p:nvPr>
        </p:nvSpPr>
        <p:spPr>
          <a:xfrm>
            <a:off x="5829300" y="2362200"/>
            <a:ext cx="4876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528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•"/>
              <a:defRPr b="0" i="0" sz="24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335280" lvl="1" marL="914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-29718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-29718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-297688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b="0" i="0" sz="16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-281939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b="0" i="0" sz="14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47" name="Google Shape;47;p11"/>
          <p:cNvSpPr/>
          <p:nvPr>
            <p:ph idx="3" type="body"/>
          </p:nvPr>
        </p:nvSpPr>
        <p:spPr>
          <a:xfrm>
            <a:off x="609600" y="1569720"/>
            <a:ext cx="4876800" cy="658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335280" lvl="1" marL="914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-29718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-29718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-297688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b="0" i="0" sz="16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-281939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b="0" i="0" sz="14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48" name="Google Shape;48;p11"/>
          <p:cNvSpPr/>
          <p:nvPr>
            <p:ph idx="4" type="body"/>
          </p:nvPr>
        </p:nvSpPr>
        <p:spPr>
          <a:xfrm>
            <a:off x="5791200" y="1569720"/>
            <a:ext cx="4876800" cy="658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335280" lvl="1" marL="914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-29718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-29718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-297688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b="0" i="0" sz="16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-281939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b="0" i="0" sz="14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/>
          <p:nvPr/>
        </p:nvSpPr>
        <p:spPr>
          <a:xfrm>
            <a:off x="215900" y="196850"/>
            <a:ext cx="11806800" cy="6409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5900" y="6531434"/>
            <a:ext cx="11812310" cy="79979"/>
          </a:xfrm>
          <a:prstGeom prst="rect">
            <a:avLst/>
          </a:prstGeom>
          <a:noFill/>
          <a:ln>
            <a:noFill/>
          </a:ln>
        </p:spPr>
      </p:pic>
      <p:sp>
        <p:nvSpPr>
          <p:cNvPr descr="logo-wicked.png" id="52" name="Google Shape;52;p12"/>
          <p:cNvSpPr/>
          <p:nvPr/>
        </p:nvSpPr>
        <p:spPr>
          <a:xfrm>
            <a:off x="10289450" y="5710645"/>
            <a:ext cx="1464153" cy="653988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2"/>
          <p:cNvSpPr txBox="1"/>
          <p:nvPr/>
        </p:nvSpPr>
        <p:spPr>
          <a:xfrm>
            <a:off x="351837" y="6105496"/>
            <a:ext cx="32106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"/>
              <a:buFont typeface="Montserrat"/>
              <a:buNone/>
            </a:pPr>
            <a:r>
              <a:rPr b="1" i="0" lang="en-US" sz="8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8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12"/>
          <p:cNvSpPr txBox="1"/>
          <p:nvPr>
            <p:ph type="ctrTitle"/>
          </p:nvPr>
        </p:nvSpPr>
        <p:spPr>
          <a:xfrm>
            <a:off x="647699" y="992766"/>
            <a:ext cx="108585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b="0" i="0" sz="5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12"/>
          <p:cNvSpPr txBox="1"/>
          <p:nvPr>
            <p:ph idx="1" type="subTitle"/>
          </p:nvPr>
        </p:nvSpPr>
        <p:spPr>
          <a:xfrm>
            <a:off x="647688" y="3778833"/>
            <a:ext cx="108585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/>
          <p:nvPr/>
        </p:nvSpPr>
        <p:spPr>
          <a:xfrm>
            <a:off x="6096000" y="-166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"/>
          <p:cNvSpPr txBox="1"/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b="0" i="0" sz="4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54000" y="3737433"/>
            <a:ext cx="53936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None/>
              <a:defRPr b="0" i="0" sz="2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2" type="body"/>
          </p:nvPr>
        </p:nvSpPr>
        <p:spPr>
          <a:xfrm>
            <a:off x="6586000" y="965433"/>
            <a:ext cx="5116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287867" y="262467"/>
            <a:ext cx="11650133" cy="632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 header">
  <p:cSld name="1_Section 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/>
        </p:nvSpPr>
        <p:spPr>
          <a:xfrm>
            <a:off x="287867" y="262467"/>
            <a:ext cx="11650133" cy="63246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37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None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6"/>
          <p:cNvSpPr txBox="1"/>
          <p:nvPr>
            <p:ph idx="12" type="sldNum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7"/>
          <p:cNvSpPr txBox="1"/>
          <p:nvPr>
            <p:ph idx="1" type="body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7"/>
          <p:cNvSpPr txBox="1"/>
          <p:nvPr>
            <p:ph idx="2" type="body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653667" y="600200"/>
            <a:ext cx="84904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"/>
              <a:buNone/>
              <a:defRPr b="0" i="0" sz="4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idx="1" type="body"/>
          </p:nvPr>
        </p:nvSpPr>
        <p:spPr>
          <a:xfrm>
            <a:off x="415600" y="5640766"/>
            <a:ext cx="79984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9"/>
          <p:cNvSpPr txBox="1"/>
          <p:nvPr>
            <p:ph idx="12" type="sldNum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 numb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415600" y="1474833"/>
            <a:ext cx="113608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b="0" i="0" sz="1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415600" y="4202966"/>
            <a:ext cx="113608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0"/>
          <p:cNvSpPr txBox="1"/>
          <p:nvPr>
            <p:ph idx="12" type="sldNum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287867" y="262467"/>
            <a:ext cx="11650133" cy="6324600"/>
          </a:xfrm>
          <a:prstGeom prst="rect">
            <a:avLst/>
          </a:prstGeom>
          <a:solidFill>
            <a:srgbClr val="EB3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6019874" y="851633"/>
            <a:ext cx="5052900" cy="5052900"/>
          </a:xfrm>
          <a:prstGeom prst="ellipse">
            <a:avLst/>
          </a:prstGeom>
          <a:solidFill>
            <a:srgbClr val="151515">
              <a:alpha val="2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3"/>
          <p:cNvSpPr txBox="1"/>
          <p:nvPr>
            <p:ph idx="4294967295" type="title"/>
          </p:nvPr>
        </p:nvSpPr>
        <p:spPr>
          <a:xfrm>
            <a:off x="961300" y="1308200"/>
            <a:ext cx="5394300" cy="3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4800">
                <a:solidFill>
                  <a:schemeClr val="lt1"/>
                </a:solidFill>
              </a:rPr>
              <a:t>The Golden 4 Formulas To Grow Your Ecommerce Company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225" y="1475189"/>
            <a:ext cx="5657775" cy="3671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me Logo.jpg" id="65" name="Google Shape;65;p13"/>
          <p:cNvPicPr preferRelativeResize="0"/>
          <p:nvPr/>
        </p:nvPicPr>
        <p:blipFill rotWithShape="1">
          <a:blip r:embed="rId5">
            <a:alphaModFix/>
          </a:blip>
          <a:srcRect b="-20964" l="-16505" r="-20964" t="-16505"/>
          <a:stretch/>
        </p:blipFill>
        <p:spPr>
          <a:xfrm>
            <a:off x="9985824" y="4740038"/>
            <a:ext cx="1627413" cy="16101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 rotWithShape="1">
          <a:blip r:embed="rId3">
            <a:alphaModFix/>
          </a:blip>
          <a:srcRect b="12907" l="0" r="0" t="5705"/>
          <a:stretch/>
        </p:blipFill>
        <p:spPr>
          <a:xfrm>
            <a:off x="290550" y="262750"/>
            <a:ext cx="11650200" cy="632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/>
          <p:nvPr/>
        </p:nvSpPr>
        <p:spPr>
          <a:xfrm>
            <a:off x="290550" y="262750"/>
            <a:ext cx="11650200" cy="63246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2"/>
          <p:cNvSpPr txBox="1"/>
          <p:nvPr>
            <p:ph idx="4294967295" type="ctrTitle"/>
          </p:nvPr>
        </p:nvSpPr>
        <p:spPr>
          <a:xfrm>
            <a:off x="2034400" y="629400"/>
            <a:ext cx="7554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Return on Investment (ROI)</a:t>
            </a:r>
            <a:r>
              <a:rPr lang="en-US">
                <a:solidFill>
                  <a:schemeClr val="lt1"/>
                </a:solidFill>
              </a:rPr>
              <a:t> Example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718050" y="2169875"/>
            <a:ext cx="10755900" cy="3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(Revenue - Costs) / Costs</a:t>
            </a:r>
            <a:endParaRPr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($1 million - $500k) / $500k</a:t>
            </a:r>
            <a:endParaRPr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1.00</a:t>
            </a:r>
            <a:endParaRPr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100%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 b="12907" l="0" r="0" t="5705"/>
          <a:stretch/>
        </p:blipFill>
        <p:spPr>
          <a:xfrm>
            <a:off x="290550" y="262750"/>
            <a:ext cx="11650200" cy="632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/>
          <p:nvPr/>
        </p:nvSpPr>
        <p:spPr>
          <a:xfrm>
            <a:off x="290550" y="262750"/>
            <a:ext cx="11650200" cy="63246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3"/>
          <p:cNvSpPr txBox="1"/>
          <p:nvPr>
            <p:ph idx="4294967295" type="ctrTitle"/>
          </p:nvPr>
        </p:nvSpPr>
        <p:spPr>
          <a:xfrm>
            <a:off x="1937100" y="629400"/>
            <a:ext cx="83178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Return on Investment (ROI) Example / Wrong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718050" y="2169875"/>
            <a:ext cx="10755900" cy="32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Revenue / Costs</a:t>
            </a:r>
            <a:endParaRPr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$1 million / $500k</a:t>
            </a:r>
            <a:endParaRPr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2.00</a:t>
            </a:r>
            <a:endParaRPr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200%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3"/>
          <p:cNvSpPr/>
          <p:nvPr/>
        </p:nvSpPr>
        <p:spPr>
          <a:xfrm rot="2700000">
            <a:off x="6160477" y="690660"/>
            <a:ext cx="86550" cy="6024126"/>
          </a:xfrm>
          <a:prstGeom prst="rect">
            <a:avLst/>
          </a:prstGeom>
          <a:solidFill>
            <a:srgbClr val="FFFFFF">
              <a:alpha val="7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/>
          <p:nvPr/>
        </p:nvSpPr>
        <p:spPr>
          <a:xfrm>
            <a:off x="287867" y="262467"/>
            <a:ext cx="11650200" cy="6324600"/>
          </a:xfrm>
          <a:prstGeom prst="rect">
            <a:avLst/>
          </a:prstGeom>
          <a:solidFill>
            <a:srgbClr val="EB3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 rotWithShape="1">
          <a:blip r:embed="rId3">
            <a:alphaModFix/>
          </a:blip>
          <a:srcRect b="14592" l="20269" r="29471" t="13022"/>
          <a:stretch/>
        </p:blipFill>
        <p:spPr>
          <a:xfrm>
            <a:off x="294450" y="262750"/>
            <a:ext cx="5855099" cy="632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/>
          <p:nvPr/>
        </p:nvSpPr>
        <p:spPr>
          <a:xfrm>
            <a:off x="6670200" y="1501300"/>
            <a:ext cx="4877700" cy="39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AVG = Date of 1st Purchase - Date of New Lead Opt-in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*Calculate all amounts, then take the average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294450" y="266700"/>
            <a:ext cx="5855100" cy="63246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4"/>
          <p:cNvSpPr txBox="1"/>
          <p:nvPr>
            <p:ph idx="4294967295" type="ctrTitle"/>
          </p:nvPr>
        </p:nvSpPr>
        <p:spPr>
          <a:xfrm>
            <a:off x="2229900" y="1330059"/>
            <a:ext cx="1971300" cy="28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24000">
                <a:solidFill>
                  <a:schemeClr val="lt1"/>
                </a:solidFill>
              </a:rPr>
              <a:t>3</a:t>
            </a:r>
            <a:endParaRPr b="1" sz="24000">
              <a:solidFill>
                <a:schemeClr val="lt1"/>
              </a:solidFill>
            </a:endParaRPr>
          </a:p>
        </p:txBody>
      </p:sp>
      <p:sp>
        <p:nvSpPr>
          <p:cNvPr id="187" name="Google Shape;187;p24"/>
          <p:cNvSpPr txBox="1"/>
          <p:nvPr>
            <p:ph idx="4294967295" type="ctrTitle"/>
          </p:nvPr>
        </p:nvSpPr>
        <p:spPr>
          <a:xfrm>
            <a:off x="2229900" y="1003600"/>
            <a:ext cx="19713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Formula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8" name="Google Shape;188;p24"/>
          <p:cNvSpPr txBox="1"/>
          <p:nvPr>
            <p:ph idx="4294967295" type="ctrTitle"/>
          </p:nvPr>
        </p:nvSpPr>
        <p:spPr>
          <a:xfrm>
            <a:off x="1096400" y="4714900"/>
            <a:ext cx="4250100" cy="1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3400">
                <a:solidFill>
                  <a:schemeClr val="lt1"/>
                </a:solidFill>
              </a:rPr>
              <a:t>Average Time to 1st Purchase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 b="14592" l="0" r="0" t="13022"/>
          <a:stretch/>
        </p:blipFill>
        <p:spPr>
          <a:xfrm>
            <a:off x="293225" y="262750"/>
            <a:ext cx="11650199" cy="632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/>
          <p:nvPr/>
        </p:nvSpPr>
        <p:spPr>
          <a:xfrm>
            <a:off x="293225" y="262750"/>
            <a:ext cx="11650200" cy="63246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5"/>
          <p:cNvSpPr txBox="1"/>
          <p:nvPr>
            <p:ph idx="4294967295" type="ctrTitle"/>
          </p:nvPr>
        </p:nvSpPr>
        <p:spPr>
          <a:xfrm>
            <a:off x="2034400" y="629400"/>
            <a:ext cx="7554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Lifetime Value (LTV) Example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308900" y="1745375"/>
            <a:ext cx="9574200" cy="41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TIME = ( November 5th - October 1st)</a:t>
            </a:r>
            <a:endParaRPr sz="6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*Calculate all amounts, then take the average </a:t>
            </a:r>
            <a:br>
              <a:rPr lang="en-US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36 days, 38 days, 27 days, 35 days, 20 days</a:t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6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AVG = 31.2 days</a:t>
            </a:r>
            <a:endParaRPr b="1" sz="6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/>
          <p:nvPr/>
        </p:nvSpPr>
        <p:spPr>
          <a:xfrm>
            <a:off x="287867" y="262467"/>
            <a:ext cx="11650200" cy="6324600"/>
          </a:xfrm>
          <a:prstGeom prst="rect">
            <a:avLst/>
          </a:prstGeom>
          <a:solidFill>
            <a:srgbClr val="EB3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6582375" y="2082000"/>
            <a:ext cx="48657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EPL = Revenue / Lead Count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22358" r="31352" t="0"/>
          <a:stretch/>
        </p:blipFill>
        <p:spPr>
          <a:xfrm>
            <a:off x="294450" y="262750"/>
            <a:ext cx="5855100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300350" y="262750"/>
            <a:ext cx="5855100" cy="6324600"/>
          </a:xfrm>
          <a:prstGeom prst="rect">
            <a:avLst/>
          </a:prstGeom>
          <a:solidFill>
            <a:srgbClr val="151515">
              <a:alpha val="423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 txBox="1"/>
          <p:nvPr>
            <p:ph idx="4294967295" type="ctrTitle"/>
          </p:nvPr>
        </p:nvSpPr>
        <p:spPr>
          <a:xfrm>
            <a:off x="2236350" y="1330059"/>
            <a:ext cx="1971300" cy="28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24000">
                <a:solidFill>
                  <a:schemeClr val="lt1"/>
                </a:solidFill>
              </a:rPr>
              <a:t>4</a:t>
            </a:r>
            <a:endParaRPr b="1" sz="24000">
              <a:solidFill>
                <a:schemeClr val="lt1"/>
              </a:solidFill>
            </a:endParaRPr>
          </a:p>
        </p:txBody>
      </p:sp>
      <p:sp>
        <p:nvSpPr>
          <p:cNvPr id="212" name="Google Shape;212;p26"/>
          <p:cNvSpPr txBox="1"/>
          <p:nvPr>
            <p:ph idx="4294967295" type="ctrTitle"/>
          </p:nvPr>
        </p:nvSpPr>
        <p:spPr>
          <a:xfrm>
            <a:off x="2236350" y="1003600"/>
            <a:ext cx="19713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Formula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" name="Google Shape;213;p26"/>
          <p:cNvSpPr txBox="1"/>
          <p:nvPr>
            <p:ph idx="4294967295" type="ctrTitle"/>
          </p:nvPr>
        </p:nvSpPr>
        <p:spPr>
          <a:xfrm>
            <a:off x="1102850" y="4714900"/>
            <a:ext cx="42501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3400">
                <a:solidFill>
                  <a:schemeClr val="lt1"/>
                </a:solidFill>
              </a:rPr>
              <a:t>Earnings Per Lead (EPL)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7"/>
          <p:cNvPicPr preferRelativeResize="0"/>
          <p:nvPr/>
        </p:nvPicPr>
        <p:blipFill rotWithShape="1">
          <a:blip r:embed="rId3">
            <a:alphaModFix/>
          </a:blip>
          <a:srcRect b="28201" l="8824" r="25957" t="851"/>
          <a:stretch/>
        </p:blipFill>
        <p:spPr>
          <a:xfrm>
            <a:off x="294450" y="262750"/>
            <a:ext cx="11626650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/>
          <p:nvPr/>
        </p:nvSpPr>
        <p:spPr>
          <a:xfrm>
            <a:off x="291025" y="262750"/>
            <a:ext cx="11650200" cy="6324600"/>
          </a:xfrm>
          <a:prstGeom prst="rect">
            <a:avLst/>
          </a:prstGeom>
          <a:solidFill>
            <a:srgbClr val="151515">
              <a:alpha val="423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 txBox="1"/>
          <p:nvPr>
            <p:ph idx="4294967295" type="ctrTitle"/>
          </p:nvPr>
        </p:nvSpPr>
        <p:spPr>
          <a:xfrm>
            <a:off x="2034400" y="629400"/>
            <a:ext cx="7554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Earnings Per Lead</a:t>
            </a:r>
            <a:r>
              <a:rPr lang="en-US">
                <a:solidFill>
                  <a:schemeClr val="lt1"/>
                </a:solidFill>
              </a:rPr>
              <a:t> (EPL) Example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746700" y="1745375"/>
            <a:ext cx="10698600" cy="37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EPL = Revenue / Lead Count</a:t>
            </a:r>
            <a:endParaRPr sz="5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EPL = $1 million / 20k Leads</a:t>
            </a:r>
            <a:endParaRPr sz="5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6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EPL = $50</a:t>
            </a:r>
            <a:endParaRPr b="1" sz="6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/>
          <p:nvPr/>
        </p:nvSpPr>
        <p:spPr>
          <a:xfrm>
            <a:off x="291300" y="280500"/>
            <a:ext cx="11652000" cy="6311400"/>
          </a:xfrm>
          <a:prstGeom prst="rect">
            <a:avLst/>
          </a:prstGeom>
          <a:solidFill>
            <a:srgbClr val="3E42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8"/>
          <p:cNvSpPr txBox="1"/>
          <p:nvPr/>
        </p:nvSpPr>
        <p:spPr>
          <a:xfrm>
            <a:off x="1139325" y="829769"/>
            <a:ext cx="9840000" cy="47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9600">
                <a:solidFill>
                  <a:srgbClr val="EB3D25"/>
                </a:solidFill>
                <a:latin typeface="Montserrat"/>
                <a:ea typeface="Montserrat"/>
                <a:cs typeface="Montserrat"/>
                <a:sym typeface="Montserrat"/>
              </a:rPr>
              <a:t>Why aren’t you tracking these already?</a:t>
            </a:r>
            <a:endParaRPr/>
          </a:p>
        </p:txBody>
      </p:sp>
      <p:sp>
        <p:nvSpPr>
          <p:cNvPr id="234" name="Google Shape;234;p28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5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5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9"/>
          <p:cNvPicPr preferRelativeResize="0"/>
          <p:nvPr/>
        </p:nvPicPr>
        <p:blipFill rotWithShape="1">
          <a:blip r:embed="rId3">
            <a:alphaModFix/>
          </a:blip>
          <a:srcRect b="18546" l="0" r="0" t="0"/>
          <a:stretch/>
        </p:blipFill>
        <p:spPr>
          <a:xfrm>
            <a:off x="292675" y="260300"/>
            <a:ext cx="11650602" cy="633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9"/>
          <p:cNvSpPr/>
          <p:nvPr/>
        </p:nvSpPr>
        <p:spPr>
          <a:xfrm>
            <a:off x="291025" y="262750"/>
            <a:ext cx="11650200" cy="6324600"/>
          </a:xfrm>
          <a:prstGeom prst="rect">
            <a:avLst/>
          </a:prstGeom>
          <a:solidFill>
            <a:srgbClr val="151515">
              <a:alpha val="546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29"/>
          <p:cNvCxnSpPr>
            <a:stCxn id="242" idx="0"/>
          </p:cNvCxnSpPr>
          <p:nvPr/>
        </p:nvCxnSpPr>
        <p:spPr>
          <a:xfrm>
            <a:off x="6116125" y="262750"/>
            <a:ext cx="0" cy="6324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29"/>
          <p:cNvCxnSpPr/>
          <p:nvPr/>
        </p:nvCxnSpPr>
        <p:spPr>
          <a:xfrm>
            <a:off x="3247650" y="262750"/>
            <a:ext cx="0" cy="6324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29"/>
          <p:cNvCxnSpPr/>
          <p:nvPr/>
        </p:nvCxnSpPr>
        <p:spPr>
          <a:xfrm>
            <a:off x="8998775" y="266700"/>
            <a:ext cx="0" cy="6324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6" name="Google Shape;246;p29"/>
          <p:cNvSpPr/>
          <p:nvPr/>
        </p:nvSpPr>
        <p:spPr>
          <a:xfrm>
            <a:off x="490025" y="2706650"/>
            <a:ext cx="2541600" cy="3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 have tons of data</a:t>
            </a:r>
            <a:endParaRPr b="1" i="0" sz="3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675" y="1911549"/>
            <a:ext cx="591775" cy="5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5850" y="1911559"/>
            <a:ext cx="591775" cy="58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7800" y="1911558"/>
            <a:ext cx="591775" cy="58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3975" y="1911558"/>
            <a:ext cx="591775" cy="58331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/>
          <p:nvPr/>
        </p:nvSpPr>
        <p:spPr>
          <a:xfrm>
            <a:off x="3411100" y="2706650"/>
            <a:ext cx="2474700" cy="3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It’s a lot of math</a:t>
            </a:r>
            <a:endParaRPr b="1" i="0" sz="3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29"/>
          <p:cNvSpPr/>
          <p:nvPr/>
        </p:nvSpPr>
        <p:spPr>
          <a:xfrm>
            <a:off x="6290339" y="2751150"/>
            <a:ext cx="2541600" cy="3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 don’t have a team of data scientists</a:t>
            </a:r>
            <a:endParaRPr b="1" i="0" sz="3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9211401" y="2751150"/>
            <a:ext cx="2541600" cy="3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-US"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attention is pulled in 10 other directions</a:t>
            </a:r>
            <a:endParaRPr b="1" i="0" sz="3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b="8957" l="0" r="0" t="15199"/>
          <a:stretch/>
        </p:blipFill>
        <p:spPr>
          <a:xfrm>
            <a:off x="290275" y="262475"/>
            <a:ext cx="11655601" cy="62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0"/>
          <p:cNvSpPr/>
          <p:nvPr/>
        </p:nvSpPr>
        <p:spPr>
          <a:xfrm>
            <a:off x="290269" y="262467"/>
            <a:ext cx="11655600" cy="62511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0"/>
          <p:cNvSpPr txBox="1"/>
          <p:nvPr/>
        </p:nvSpPr>
        <p:spPr>
          <a:xfrm>
            <a:off x="1176000" y="915969"/>
            <a:ext cx="9840000" cy="47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9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if you could set it and forget it?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5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5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1"/>
          <p:cNvPicPr preferRelativeResize="0"/>
          <p:nvPr/>
        </p:nvPicPr>
        <p:blipFill rotWithShape="1">
          <a:blip r:embed="rId3">
            <a:alphaModFix/>
          </a:blip>
          <a:srcRect b="12493" l="0" r="9885" t="200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1"/>
          <p:cNvSpPr/>
          <p:nvPr/>
        </p:nvSpPr>
        <p:spPr>
          <a:xfrm>
            <a:off x="779950" y="1151200"/>
            <a:ext cx="6642900" cy="4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Wicked Reports takes your raw data across ALL channels and mines it - automatically - so you have </a:t>
            </a:r>
            <a:r>
              <a:rPr i="1"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insight</a:t>
            </a:r>
            <a:r>
              <a:rPr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at your fingertips.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500"/>
              </a:spcBef>
              <a:spcAft>
                <a:spcPts val="1000"/>
              </a:spcAft>
              <a:buNone/>
            </a:pPr>
            <a:r>
              <a:rPr b="1"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oil becomes your rocket fuel.</a:t>
            </a:r>
            <a:endParaRPr b="1"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7424" y="5904271"/>
            <a:ext cx="1444724" cy="76281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/>
          <p:nvPr/>
        </p:nvSpPr>
        <p:spPr>
          <a:xfrm>
            <a:off x="259600" y="6341700"/>
            <a:ext cx="28149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8859" l="0" r="0" t="67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/>
          <p:nvPr>
            <p:ph idx="4294967295" type="ctrTitle"/>
          </p:nvPr>
        </p:nvSpPr>
        <p:spPr>
          <a:xfrm>
            <a:off x="845921" y="1320854"/>
            <a:ext cx="6588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>
                <a:solidFill>
                  <a:schemeClr val="lt1"/>
                </a:solidFill>
              </a:rPr>
              <a:t>Handcuffed by your own numbers</a:t>
            </a:r>
            <a:endParaRPr b="1" i="0" sz="2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788180" y="1853382"/>
            <a:ext cx="7500600" cy="23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</a:pPr>
            <a:r>
              <a:rPr lang="en-US" sz="6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Shackled by your numbers</a:t>
            </a:r>
            <a:endParaRPr sz="65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7424" y="5904271"/>
            <a:ext cx="1444724" cy="76281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259600" y="6341700"/>
            <a:ext cx="28149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/>
          <p:cNvPicPr preferRelativeResize="0"/>
          <p:nvPr/>
        </p:nvPicPr>
        <p:blipFill rotWithShape="1">
          <a:blip r:embed="rId3">
            <a:alphaModFix/>
          </a:blip>
          <a:srcRect b="0" l="10748" r="17975" t="939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51515">
              <a:alpha val="269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2"/>
          <p:cNvSpPr/>
          <p:nvPr/>
        </p:nvSpPr>
        <p:spPr>
          <a:xfrm>
            <a:off x="264525" y="3300225"/>
            <a:ext cx="3381900" cy="33129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2"/>
          <p:cNvSpPr/>
          <p:nvPr/>
        </p:nvSpPr>
        <p:spPr>
          <a:xfrm>
            <a:off x="3709781" y="3300225"/>
            <a:ext cx="3381900" cy="33129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2"/>
          <p:cNvSpPr/>
          <p:nvPr/>
        </p:nvSpPr>
        <p:spPr>
          <a:xfrm>
            <a:off x="7155025" y="3300225"/>
            <a:ext cx="4736100" cy="33129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2"/>
          <p:cNvSpPr txBox="1"/>
          <p:nvPr/>
        </p:nvSpPr>
        <p:spPr>
          <a:xfrm>
            <a:off x="453450" y="3637839"/>
            <a:ext cx="2934900" cy="26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Montserrat"/>
                <a:ea typeface="Montserrat"/>
                <a:cs typeface="Montserrat"/>
                <a:sym typeface="Montserrat"/>
              </a:rPr>
              <a:t>Finally, break free from the shackles.</a:t>
            </a:r>
            <a:endParaRPr sz="3200"/>
          </a:p>
        </p:txBody>
      </p:sp>
      <p:sp>
        <p:nvSpPr>
          <p:cNvPr id="283" name="Google Shape;283;p32"/>
          <p:cNvSpPr txBox="1"/>
          <p:nvPr/>
        </p:nvSpPr>
        <p:spPr>
          <a:xfrm>
            <a:off x="3980448" y="3556014"/>
            <a:ext cx="2966400" cy="26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Montserrat"/>
                <a:ea typeface="Montserrat"/>
                <a:cs typeface="Montserrat"/>
                <a:sym typeface="Montserrat"/>
              </a:rPr>
              <a:t>Finally, use the numbers to your advantage.</a:t>
            </a:r>
            <a:endParaRPr sz="3200"/>
          </a:p>
        </p:txBody>
      </p:sp>
      <p:sp>
        <p:nvSpPr>
          <p:cNvPr id="284" name="Google Shape;284;p32"/>
          <p:cNvSpPr txBox="1"/>
          <p:nvPr/>
        </p:nvSpPr>
        <p:spPr>
          <a:xfrm>
            <a:off x="7413103" y="3556014"/>
            <a:ext cx="4289100" cy="26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Montserrat"/>
                <a:ea typeface="Montserrat"/>
                <a:cs typeface="Montserrat"/>
                <a:sym typeface="Montserrat"/>
              </a:rPr>
              <a:t>Finally, know what to trust, what to track, and what to turn into action</a:t>
            </a:r>
            <a:r>
              <a:rPr lang="en-US" sz="36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5" name="Google Shape;2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875" y="2945925"/>
            <a:ext cx="755525" cy="7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3688" y="2864100"/>
            <a:ext cx="755525" cy="7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3088" y="2864100"/>
            <a:ext cx="755525" cy="7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63624" y="194571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/>
          <p:nvPr/>
        </p:nvSpPr>
        <p:spPr>
          <a:xfrm>
            <a:off x="287867" y="262467"/>
            <a:ext cx="11650200" cy="6324600"/>
          </a:xfrm>
          <a:prstGeom prst="rect">
            <a:avLst/>
          </a:prstGeom>
          <a:solidFill>
            <a:srgbClr val="EB3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1652400" y="774725"/>
            <a:ext cx="8887200" cy="22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Interested? Get a demo to see exactly </a:t>
            </a:r>
            <a:r>
              <a:rPr b="1"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 Wicked Reports can help your business grow faster.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wickedreports.com/demo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33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6" name="Google Shape;29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3"/>
          <p:cNvPicPr preferRelativeResize="0"/>
          <p:nvPr/>
        </p:nvPicPr>
        <p:blipFill rotWithShape="1">
          <a:blip r:embed="rId5">
            <a:alphaModFix/>
          </a:blip>
          <a:srcRect b="69492" l="0" r="0" t="0"/>
          <a:stretch/>
        </p:blipFill>
        <p:spPr>
          <a:xfrm>
            <a:off x="2228150" y="3550050"/>
            <a:ext cx="7769652" cy="29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3"/>
          <p:cNvSpPr/>
          <p:nvPr/>
        </p:nvSpPr>
        <p:spPr>
          <a:xfrm>
            <a:off x="124123" y="4656722"/>
            <a:ext cx="1799400" cy="10923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40421" y="26358"/>
                </a:lnTo>
                <a:lnTo>
                  <a:pt x="62736" y="79768"/>
                </a:lnTo>
                <a:lnTo>
                  <a:pt x="101473" y="0"/>
                </a:lnTo>
                <a:lnTo>
                  <a:pt x="111157" y="24277"/>
                </a:lnTo>
                <a:lnTo>
                  <a:pt x="120000" y="6936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3"/>
          <p:cNvSpPr/>
          <p:nvPr/>
        </p:nvSpPr>
        <p:spPr>
          <a:xfrm>
            <a:off x="9326440" y="2092927"/>
            <a:ext cx="2775000" cy="11079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32876" y="51764"/>
                </a:lnTo>
                <a:lnTo>
                  <a:pt x="46262" y="97058"/>
                </a:lnTo>
                <a:lnTo>
                  <a:pt x="82191" y="16470"/>
                </a:lnTo>
                <a:lnTo>
                  <a:pt x="95107" y="56470"/>
                </a:lnTo>
                <a:lnTo>
                  <a:pt x="120000" y="0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/>
          <p:nvPr/>
        </p:nvSpPr>
        <p:spPr>
          <a:xfrm>
            <a:off x="287867" y="262467"/>
            <a:ext cx="11650200" cy="6324600"/>
          </a:xfrm>
          <a:prstGeom prst="rect">
            <a:avLst/>
          </a:prstGeom>
          <a:solidFill>
            <a:srgbClr val="EB3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2319201" y="1560200"/>
            <a:ext cx="76485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"/>
              <a:buNone/>
            </a:pPr>
            <a:r>
              <a:rPr b="1" lang="en-US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Download the free webinar now!</a:t>
            </a:r>
            <a:endParaRPr sz="8000"/>
          </a:p>
        </p:txBody>
      </p:sp>
      <p:sp>
        <p:nvSpPr>
          <p:cNvPr id="307" name="Google Shape;307;p34"/>
          <p:cNvSpPr/>
          <p:nvPr/>
        </p:nvSpPr>
        <p:spPr>
          <a:xfrm>
            <a:off x="287873" y="3938747"/>
            <a:ext cx="1799400" cy="10923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40421" y="26358"/>
                </a:lnTo>
                <a:lnTo>
                  <a:pt x="62736" y="79768"/>
                </a:lnTo>
                <a:lnTo>
                  <a:pt x="101473" y="0"/>
                </a:lnTo>
                <a:lnTo>
                  <a:pt x="111157" y="24277"/>
                </a:lnTo>
                <a:lnTo>
                  <a:pt x="120000" y="6936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4"/>
          <p:cNvSpPr/>
          <p:nvPr/>
        </p:nvSpPr>
        <p:spPr>
          <a:xfrm>
            <a:off x="9653940" y="661677"/>
            <a:ext cx="2775000" cy="11079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32876" y="51764"/>
                </a:lnTo>
                <a:lnTo>
                  <a:pt x="46262" y="97058"/>
                </a:lnTo>
                <a:lnTo>
                  <a:pt x="82191" y="16470"/>
                </a:lnTo>
                <a:lnTo>
                  <a:pt x="95107" y="56470"/>
                </a:lnTo>
                <a:lnTo>
                  <a:pt x="120000" y="0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5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5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b="3981" l="0" r="5096" t="15755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>
            <a:off x="0" y="-100"/>
            <a:ext cx="12192000" cy="68580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 txBox="1"/>
          <p:nvPr>
            <p:ph idx="4294967295" type="ctrTitle"/>
          </p:nvPr>
        </p:nvSpPr>
        <p:spPr>
          <a:xfrm>
            <a:off x="845921" y="1549454"/>
            <a:ext cx="6588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>
                <a:solidFill>
                  <a:schemeClr val="lt1"/>
                </a:solidFill>
              </a:rPr>
              <a:t>Throwing darts in the dark...</a:t>
            </a:r>
            <a:endParaRPr b="1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788175" y="2081975"/>
            <a:ext cx="10287000" cy="3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</a:pPr>
            <a:r>
              <a:rPr lang="en-US" sz="6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With all the numbers at your fingertips, what do you actually follow?</a:t>
            </a:r>
            <a:endParaRPr sz="6500"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7424" y="5904271"/>
            <a:ext cx="1444724" cy="76281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259600" y="6341700"/>
            <a:ext cx="28149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b="0" l="5303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0" y="-100"/>
            <a:ext cx="12192000" cy="68580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 txBox="1"/>
          <p:nvPr>
            <p:ph idx="4294967295" type="ctrTitle"/>
          </p:nvPr>
        </p:nvSpPr>
        <p:spPr>
          <a:xfrm>
            <a:off x="845921" y="1549454"/>
            <a:ext cx="6588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>
                <a:solidFill>
                  <a:schemeClr val="lt1"/>
                </a:solidFill>
              </a:rPr>
              <a:t>Data is only raw material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788175" y="2081975"/>
            <a:ext cx="10287000" cy="3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 itself is just oil in the ground.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 sits there.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There’s lots of it.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But it’s meaningless on its own.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7424" y="5904271"/>
            <a:ext cx="1444724" cy="76281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259600" y="6341700"/>
            <a:ext cx="28149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3981" l="0" r="0" t="10211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/>
          <p:nvPr/>
        </p:nvSpPr>
        <p:spPr>
          <a:xfrm>
            <a:off x="0" y="-100"/>
            <a:ext cx="12192000" cy="68580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7"/>
          <p:cNvSpPr txBox="1"/>
          <p:nvPr>
            <p:ph idx="4294967295" type="ctrTitle"/>
          </p:nvPr>
        </p:nvSpPr>
        <p:spPr>
          <a:xfrm>
            <a:off x="845926" y="720150"/>
            <a:ext cx="85386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>
                <a:solidFill>
                  <a:schemeClr val="lt1"/>
                </a:solidFill>
              </a:rPr>
              <a:t>But you can leverage raw material for power</a:t>
            </a:r>
            <a:endParaRPr b="1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788175" y="1252675"/>
            <a:ext cx="10749900" cy="53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do you make use of a raw material?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 mine it.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Hence data mining.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Refine your “oil” and make informed decisions that grow your company.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7424" y="5904271"/>
            <a:ext cx="1444724" cy="76281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259600" y="6341700"/>
            <a:ext cx="28149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1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287867" y="262467"/>
            <a:ext cx="11650200" cy="6324600"/>
          </a:xfrm>
          <a:prstGeom prst="rect">
            <a:avLst/>
          </a:prstGeom>
          <a:solidFill>
            <a:srgbClr val="EB3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1839901" y="661670"/>
            <a:ext cx="85122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</a:pPr>
            <a:r>
              <a:rPr lang="en-US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Introducing...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2319201" y="1560200"/>
            <a:ext cx="76485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"/>
              <a:buNone/>
            </a:pPr>
            <a:r>
              <a:rPr b="1" lang="en-US" sz="9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Golden 4 formulas</a:t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1839900" y="4712175"/>
            <a:ext cx="8512200" cy="14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</a:pPr>
            <a:r>
              <a:rPr b="1"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grow your </a:t>
            </a:r>
            <a:br>
              <a:rPr b="1"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ecommerce company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8"/>
          <p:cNvSpPr/>
          <p:nvPr/>
        </p:nvSpPr>
        <p:spPr>
          <a:xfrm>
            <a:off x="287873" y="3938747"/>
            <a:ext cx="1799400" cy="10923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40421" y="26358"/>
                </a:lnTo>
                <a:lnTo>
                  <a:pt x="62736" y="79768"/>
                </a:lnTo>
                <a:lnTo>
                  <a:pt x="101473" y="0"/>
                </a:lnTo>
                <a:lnTo>
                  <a:pt x="111157" y="24277"/>
                </a:lnTo>
                <a:lnTo>
                  <a:pt x="120000" y="6936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8"/>
          <p:cNvSpPr/>
          <p:nvPr/>
        </p:nvSpPr>
        <p:spPr>
          <a:xfrm>
            <a:off x="9653940" y="661677"/>
            <a:ext cx="2775000" cy="11079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32876" y="51764"/>
                </a:lnTo>
                <a:lnTo>
                  <a:pt x="46262" y="97058"/>
                </a:lnTo>
                <a:lnTo>
                  <a:pt x="82191" y="16470"/>
                </a:lnTo>
                <a:lnTo>
                  <a:pt x="95107" y="56470"/>
                </a:lnTo>
                <a:lnTo>
                  <a:pt x="120000" y="0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287867" y="262467"/>
            <a:ext cx="11650200" cy="6324600"/>
          </a:xfrm>
          <a:prstGeom prst="rect">
            <a:avLst/>
          </a:prstGeom>
          <a:solidFill>
            <a:srgbClr val="EB3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29348" r="18579" t="0"/>
          <a:stretch/>
        </p:blipFill>
        <p:spPr>
          <a:xfrm>
            <a:off x="287875" y="262475"/>
            <a:ext cx="5855102" cy="63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/>
          <p:nvPr/>
        </p:nvSpPr>
        <p:spPr>
          <a:xfrm>
            <a:off x="6670200" y="1830125"/>
            <a:ext cx="4877700" cy="3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</a:pPr>
            <a:r>
              <a:rPr b="1"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LTV = Revenue / Customer Count</a:t>
            </a:r>
            <a:endParaRPr b="1" sz="5000">
              <a:solidFill>
                <a:srgbClr val="FFFFFF"/>
              </a:solidFill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288000" y="262750"/>
            <a:ext cx="5855100" cy="63246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9"/>
          <p:cNvSpPr txBox="1"/>
          <p:nvPr>
            <p:ph idx="4294967295" type="ctrTitle"/>
          </p:nvPr>
        </p:nvSpPr>
        <p:spPr>
          <a:xfrm>
            <a:off x="2229900" y="1330059"/>
            <a:ext cx="1971300" cy="28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24000">
                <a:solidFill>
                  <a:schemeClr val="lt1"/>
                </a:solidFill>
              </a:rPr>
              <a:t>1</a:t>
            </a:r>
            <a:endParaRPr b="1" sz="24000">
              <a:solidFill>
                <a:schemeClr val="lt1"/>
              </a:solidFill>
            </a:endParaRPr>
          </a:p>
        </p:txBody>
      </p:sp>
      <p:sp>
        <p:nvSpPr>
          <p:cNvPr id="125" name="Google Shape;125;p19"/>
          <p:cNvSpPr txBox="1"/>
          <p:nvPr>
            <p:ph idx="4294967295" type="ctrTitle"/>
          </p:nvPr>
        </p:nvSpPr>
        <p:spPr>
          <a:xfrm>
            <a:off x="2229900" y="1003600"/>
            <a:ext cx="19713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Formula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6" name="Google Shape;126;p19"/>
          <p:cNvSpPr txBox="1"/>
          <p:nvPr>
            <p:ph idx="4294967295" type="ctrTitle"/>
          </p:nvPr>
        </p:nvSpPr>
        <p:spPr>
          <a:xfrm>
            <a:off x="1096400" y="4714900"/>
            <a:ext cx="42501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3400">
                <a:solidFill>
                  <a:schemeClr val="lt1"/>
                </a:solidFill>
              </a:rPr>
              <a:t>Lifetime Value (LTV)</a:t>
            </a:r>
            <a:endParaRPr b="1" sz="3400">
              <a:solidFill>
                <a:schemeClr val="lt1"/>
              </a:solidFill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/>
          <p:cNvPicPr preferRelativeResize="0"/>
          <p:nvPr/>
        </p:nvPicPr>
        <p:blipFill rotWithShape="1">
          <a:blip r:embed="rId3">
            <a:alphaModFix/>
          </a:blip>
          <a:srcRect b="5650" l="2410" r="0" t="169"/>
          <a:stretch/>
        </p:blipFill>
        <p:spPr>
          <a:xfrm>
            <a:off x="290550" y="262475"/>
            <a:ext cx="11650200" cy="63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/>
          <p:nvPr/>
        </p:nvSpPr>
        <p:spPr>
          <a:xfrm>
            <a:off x="290550" y="262750"/>
            <a:ext cx="11650200" cy="63246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0"/>
          <p:cNvSpPr txBox="1"/>
          <p:nvPr>
            <p:ph idx="4294967295" type="ctrTitle"/>
          </p:nvPr>
        </p:nvSpPr>
        <p:spPr>
          <a:xfrm>
            <a:off x="2034400" y="629400"/>
            <a:ext cx="7554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Lifetime Value (LTV) Example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1308900" y="2169875"/>
            <a:ext cx="9574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LTV = $1 million / 5k Customers</a:t>
            </a:r>
            <a:endParaRPr sz="6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6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LTV = $200</a:t>
            </a:r>
            <a:endParaRPr b="1" sz="6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/>
          <p:nvPr/>
        </p:nvSpPr>
        <p:spPr>
          <a:xfrm>
            <a:off x="287867" y="262467"/>
            <a:ext cx="11650200" cy="6324600"/>
          </a:xfrm>
          <a:prstGeom prst="rect">
            <a:avLst/>
          </a:prstGeom>
          <a:solidFill>
            <a:srgbClr val="EB3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6543300" y="2082000"/>
            <a:ext cx="48657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 = (Revenue - Costs) / Costs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b="219" l="25466" r="12961" t="0"/>
          <a:stretch/>
        </p:blipFill>
        <p:spPr>
          <a:xfrm>
            <a:off x="287775" y="252400"/>
            <a:ext cx="5864700" cy="63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/>
          <p:nvPr/>
        </p:nvSpPr>
        <p:spPr>
          <a:xfrm>
            <a:off x="287875" y="262750"/>
            <a:ext cx="5864700" cy="6324600"/>
          </a:xfrm>
          <a:prstGeom prst="rect">
            <a:avLst/>
          </a:prstGeom>
          <a:solidFill>
            <a:srgbClr val="151515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1"/>
          <p:cNvSpPr txBox="1"/>
          <p:nvPr>
            <p:ph idx="4294967295" type="ctrTitle"/>
          </p:nvPr>
        </p:nvSpPr>
        <p:spPr>
          <a:xfrm>
            <a:off x="2239275" y="1330059"/>
            <a:ext cx="1971300" cy="28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24000">
                <a:solidFill>
                  <a:schemeClr val="lt1"/>
                </a:solidFill>
              </a:rPr>
              <a:t>2</a:t>
            </a:r>
            <a:endParaRPr b="1" sz="24000">
              <a:solidFill>
                <a:schemeClr val="lt1"/>
              </a:solidFill>
            </a:endParaRPr>
          </a:p>
        </p:txBody>
      </p:sp>
      <p:sp>
        <p:nvSpPr>
          <p:cNvPr id="150" name="Google Shape;150;p21"/>
          <p:cNvSpPr txBox="1"/>
          <p:nvPr>
            <p:ph idx="4294967295" type="ctrTitle"/>
          </p:nvPr>
        </p:nvSpPr>
        <p:spPr>
          <a:xfrm>
            <a:off x="2239275" y="1003600"/>
            <a:ext cx="19713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en-US">
                <a:solidFill>
                  <a:schemeClr val="lt1"/>
                </a:solidFill>
              </a:rPr>
              <a:t>Formula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1" name="Google Shape;151;p21"/>
          <p:cNvSpPr txBox="1"/>
          <p:nvPr>
            <p:ph idx="4294967295" type="ctrTitle"/>
          </p:nvPr>
        </p:nvSpPr>
        <p:spPr>
          <a:xfrm>
            <a:off x="1105775" y="4714900"/>
            <a:ext cx="42501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3400">
                <a:solidFill>
                  <a:schemeClr val="lt1"/>
                </a:solidFill>
              </a:rPr>
              <a:t>Return on Investment (ROI)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422000" y="6092701"/>
            <a:ext cx="31680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7"/>
              <a:buFont typeface="Montserrat"/>
              <a:buNone/>
            </a:pPr>
            <a:r>
              <a:rPr b="1" i="0" lang="en-US" sz="10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www.wickedreports.com</a:t>
            </a:r>
            <a:endParaRPr b="1" i="0" sz="10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67" y="6512986"/>
            <a:ext cx="11655552" cy="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8522" y="5578926"/>
            <a:ext cx="1444724" cy="76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